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1" r:id="rId2"/>
    <p:sldId id="257" r:id="rId3"/>
    <p:sldId id="259" r:id="rId4"/>
    <p:sldId id="260" r:id="rId5"/>
    <p:sldId id="25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6"/>
    <p:restoredTop sz="66498"/>
  </p:normalViewPr>
  <p:slideViewPr>
    <p:cSldViewPr snapToGrid="0" snapToObjects="1">
      <p:cViewPr varScale="1">
        <p:scale>
          <a:sx n="76" d="100"/>
          <a:sy n="76" d="100"/>
        </p:scale>
        <p:origin x="19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54721-B2C4-764E-B180-C727F80C9A95}"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9457B-B894-ED4D-8228-7197DC52B0DC}" type="slidenum">
              <a:rPr lang="en-US" smtClean="0"/>
              <a:t>‹#›</a:t>
            </a:fld>
            <a:endParaRPr lang="en-US"/>
          </a:p>
        </p:txBody>
      </p:sp>
    </p:spTree>
    <p:extLst>
      <p:ext uri="{BB962C8B-B14F-4D97-AF65-F5344CB8AC3E}">
        <p14:creationId xmlns:p14="http://schemas.microsoft.com/office/powerpoint/2010/main" val="179486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 would like to ask the board for approval of the LGBTQ+ Pride Month Resolution</a:t>
            </a:r>
            <a:endParaRPr lang="en-US" dirty="0"/>
          </a:p>
        </p:txBody>
      </p:sp>
      <p:sp>
        <p:nvSpPr>
          <p:cNvPr id="4" name="Slide Number Placeholder 3"/>
          <p:cNvSpPr>
            <a:spLocks noGrp="1"/>
          </p:cNvSpPr>
          <p:nvPr>
            <p:ph type="sldNum" sz="quarter" idx="5"/>
          </p:nvPr>
        </p:nvSpPr>
        <p:spPr/>
        <p:txBody>
          <a:bodyPr/>
          <a:lstStyle/>
          <a:p>
            <a:fld id="{7849457B-B894-ED4D-8228-7197DC52B0DC}" type="slidenum">
              <a:rPr lang="en-US" smtClean="0"/>
              <a:t>1</a:t>
            </a:fld>
            <a:endParaRPr lang="en-US"/>
          </a:p>
        </p:txBody>
      </p:sp>
    </p:spTree>
    <p:extLst>
      <p:ext uri="{BB962C8B-B14F-4D97-AF65-F5344CB8AC3E}">
        <p14:creationId xmlns:p14="http://schemas.microsoft.com/office/powerpoint/2010/main" val="34305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Our students succeed when we, as an educational community, </a:t>
            </a:r>
            <a:endParaRPr lang="en-US" dirty="0">
              <a:effectLst/>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Celebrate diversity</a:t>
            </a:r>
          </a:p>
          <a:p>
            <a:pPr rtl="0" fontAlgn="base"/>
            <a:r>
              <a:rPr lang="en-US" sz="1200" b="0" i="0" u="none" strike="noStrike" kern="1200" dirty="0">
                <a:solidFill>
                  <a:schemeClr val="tx1"/>
                </a:solidFill>
                <a:effectLst/>
                <a:latin typeface="+mn-lt"/>
                <a:ea typeface="+mn-ea"/>
                <a:cs typeface="+mn-cs"/>
              </a:rPr>
              <a:t>Commit to equity</a:t>
            </a:r>
          </a:p>
          <a:p>
            <a:pPr rtl="0" fontAlgn="base"/>
            <a:r>
              <a:rPr lang="en-US" sz="1200" b="0" i="0" u="none" strike="noStrike" kern="1200" dirty="0">
                <a:solidFill>
                  <a:schemeClr val="tx1"/>
                </a:solidFill>
                <a:effectLst/>
                <a:latin typeface="+mn-lt"/>
                <a:ea typeface="+mn-ea"/>
                <a:cs typeface="+mn-cs"/>
              </a:rPr>
              <a:t>Embrace inclusion</a:t>
            </a:r>
          </a:p>
          <a:p>
            <a:pPr rtl="0" fontAlgn="base"/>
            <a:r>
              <a:rPr lang="en-US" sz="1200" b="0" i="0" u="none" strike="noStrike" kern="1200" dirty="0">
                <a:solidFill>
                  <a:schemeClr val="tx1"/>
                </a:solidFill>
                <a:effectLst/>
                <a:latin typeface="+mn-lt"/>
                <a:ea typeface="+mn-ea"/>
                <a:cs typeface="+mn-cs"/>
              </a:rPr>
              <a:t>Empower belonging</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 believe that this resolution highlights our commitment to supporting our LGBTQ+ students, staff, and families, as we move forward with our strategic plan embracing equity, deep learning, and social/emotional wellness.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849457B-B894-ED4D-8228-7197DC52B0DC}" type="slidenum">
              <a:rPr lang="en-US" smtClean="0"/>
              <a:t>2</a:t>
            </a:fld>
            <a:endParaRPr lang="en-US"/>
          </a:p>
        </p:txBody>
      </p:sp>
    </p:spTree>
    <p:extLst>
      <p:ext uri="{BB962C8B-B14F-4D97-AF65-F5344CB8AC3E}">
        <p14:creationId xmlns:p14="http://schemas.microsoft.com/office/powerpoint/2010/main" val="302973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resolution asks that we proudly fly the Progress Pride flag at our district office for the rest of June 2021, and at all of our district sites during the month of June starting in 2022.</a:t>
            </a:r>
          </a:p>
          <a:p>
            <a:pPr rtl="0"/>
            <a:endParaRPr lang="en-US" dirty="0">
              <a:effectLst/>
            </a:endParaRPr>
          </a:p>
          <a:p>
            <a:pPr rtl="0"/>
            <a:r>
              <a:rPr lang="en-US" sz="1200" b="0" i="0" u="none" strike="noStrike" kern="1200" dirty="0">
                <a:solidFill>
                  <a:schemeClr val="tx1"/>
                </a:solidFill>
                <a:effectLst/>
                <a:latin typeface="+mn-lt"/>
                <a:ea typeface="+mn-ea"/>
                <a:cs typeface="+mn-cs"/>
              </a:rPr>
              <a:t>Designed by Daniel Quasar in 2018, the Progress Pride Flag adds five arrow-shaped lines to the six-colored Rainbow Flag, placing a greater emphasis on inclusion and progress. This flag includes black and brown lines to represent LGBTQ+ people of color — whose activism inspired the very first Pride — along with pink, light blue and white, which represent transgender identities.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849457B-B894-ED4D-8228-7197DC52B0DC}" type="slidenum">
              <a:rPr lang="en-US" smtClean="0"/>
              <a:t>3</a:t>
            </a:fld>
            <a:endParaRPr lang="en-US"/>
          </a:p>
        </p:txBody>
      </p:sp>
    </p:spTree>
    <p:extLst>
      <p:ext uri="{BB962C8B-B14F-4D97-AF65-F5344CB8AC3E}">
        <p14:creationId xmlns:p14="http://schemas.microsoft.com/office/powerpoint/2010/main" val="127396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would like to take a moment to thank Cindy Fischer, Denise Jennison and Dr Malloy as well as PFLAG and SRVUSD Triad staff for helping to put together this resolution.</a:t>
            </a:r>
          </a:p>
          <a:p>
            <a:pPr rtl="0"/>
            <a:endParaRPr lang="en-US" dirty="0">
              <a:effectLst/>
            </a:endParaRPr>
          </a:p>
          <a:p>
            <a:pPr rtl="0"/>
            <a:r>
              <a:rPr lang="en-US" sz="1200" b="0" i="0" u="none" strike="noStrike" kern="1200" dirty="0">
                <a:solidFill>
                  <a:schemeClr val="tx1"/>
                </a:solidFill>
                <a:effectLst/>
                <a:latin typeface="+mn-lt"/>
                <a:ea typeface="+mn-ea"/>
                <a:cs typeface="+mn-cs"/>
              </a:rPr>
              <a:t>And especially to our LGBTQ+ students and allies whose strength, voice, and insight have inspired us in bringing this to the board for approval.</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849457B-B894-ED4D-8228-7197DC52B0DC}" type="slidenum">
              <a:rPr lang="en-US" smtClean="0"/>
              <a:t>4</a:t>
            </a:fld>
            <a:endParaRPr lang="en-US"/>
          </a:p>
        </p:txBody>
      </p:sp>
    </p:spTree>
    <p:extLst>
      <p:ext uri="{BB962C8B-B14F-4D97-AF65-F5344CB8AC3E}">
        <p14:creationId xmlns:p14="http://schemas.microsoft.com/office/powerpoint/2010/main" val="203044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we discuss this resolution, I’d like to read this quote from Harvey Milk, “All young people, regardless of their sexual orientation or identity, deserve a safe and supportive environment in which to achieve their full potential.” </a:t>
            </a:r>
          </a:p>
          <a:p>
            <a:pPr rtl="0"/>
            <a:endParaRPr lang="en-US" dirty="0">
              <a:effectLst/>
            </a:endParaRPr>
          </a:p>
          <a:p>
            <a:pPr rtl="0"/>
            <a:r>
              <a:rPr lang="en-US" sz="1200" b="0" i="0" u="none" strike="noStrike" kern="1200" dirty="0">
                <a:solidFill>
                  <a:schemeClr val="tx1"/>
                </a:solidFill>
                <a:effectLst/>
                <a:latin typeface="+mn-lt"/>
                <a:ea typeface="+mn-ea"/>
                <a:cs typeface="+mn-cs"/>
              </a:rPr>
              <a:t>Thank you for considering this.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849457B-B894-ED4D-8228-7197DC52B0DC}" type="slidenum">
              <a:rPr lang="en-US" smtClean="0"/>
              <a:t>5</a:t>
            </a:fld>
            <a:endParaRPr lang="en-US"/>
          </a:p>
        </p:txBody>
      </p:sp>
    </p:spTree>
    <p:extLst>
      <p:ext uri="{BB962C8B-B14F-4D97-AF65-F5344CB8AC3E}">
        <p14:creationId xmlns:p14="http://schemas.microsoft.com/office/powerpoint/2010/main" val="116873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7E91-3044-6B4D-9CFD-98640AFA7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B59DD9-9F27-194B-B907-2A3496DE0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5EEBAA-A5D6-5C43-BD2A-2A945E7F9596}"/>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5" name="Footer Placeholder 4">
            <a:extLst>
              <a:ext uri="{FF2B5EF4-FFF2-40B4-BE49-F238E27FC236}">
                <a16:creationId xmlns:a16="http://schemas.microsoft.com/office/drawing/2014/main" id="{AA2B1225-4DDA-204C-8203-23D4A6930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FC948-07DA-2241-8F33-49728AE440E2}"/>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373098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8359-07F6-0E4F-B8B6-353BCC4552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F8C376-0FC2-554F-BBE4-ADB7B2E39B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055EB-72E9-B941-902F-236942E914F6}"/>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5" name="Footer Placeholder 4">
            <a:extLst>
              <a:ext uri="{FF2B5EF4-FFF2-40B4-BE49-F238E27FC236}">
                <a16:creationId xmlns:a16="http://schemas.microsoft.com/office/drawing/2014/main" id="{F94683AF-CE08-1F4F-AC2D-833B9A717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31011-F3DA-204D-8A4C-A5FF8D1E28C6}"/>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274155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1C36AB-EEC7-9D43-BAB0-ABEFA82302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8B13D6-A453-3E4C-A192-F4A0DF6C3A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D0B94-FF8A-344C-998B-C3473C88575A}"/>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5" name="Footer Placeholder 4">
            <a:extLst>
              <a:ext uri="{FF2B5EF4-FFF2-40B4-BE49-F238E27FC236}">
                <a16:creationId xmlns:a16="http://schemas.microsoft.com/office/drawing/2014/main" id="{B4189E7A-C6BD-4641-99B5-F38040249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CE13C-446D-4F4F-A983-FC6096F5D536}"/>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367094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4BCA-F9BD-6646-B66B-B0930300B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308B27-CB7D-DA4E-A153-C94A750EEC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F2329-5884-2049-88D9-9541DF16CC86}"/>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5" name="Footer Placeholder 4">
            <a:extLst>
              <a:ext uri="{FF2B5EF4-FFF2-40B4-BE49-F238E27FC236}">
                <a16:creationId xmlns:a16="http://schemas.microsoft.com/office/drawing/2014/main" id="{DC46F0A3-AD9F-8F4E-A3CF-3D83CF7AB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F57E8-9997-6545-BFE8-2F5EF03DB9BC}"/>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405851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3326-D853-8D4E-BB64-7D873A38F1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F1144A-EC1C-644C-8162-449CB2912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510874-F4A8-9F41-B1DC-D55FAF01E35D}"/>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5" name="Footer Placeholder 4">
            <a:extLst>
              <a:ext uri="{FF2B5EF4-FFF2-40B4-BE49-F238E27FC236}">
                <a16:creationId xmlns:a16="http://schemas.microsoft.com/office/drawing/2014/main" id="{162E9402-7D40-CF45-BD34-2AA79994C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FEFD1-CB4A-DF4F-A2EC-DA76B7C63230}"/>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213891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685A-CF5F-524A-B223-64F99022F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052CD6-CF79-F740-90C0-AF0E02459F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AB19E1-A112-EC45-9E28-7F48B32235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B73D80-045A-3F47-A973-AE8D59D2D3F0}"/>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6" name="Footer Placeholder 5">
            <a:extLst>
              <a:ext uri="{FF2B5EF4-FFF2-40B4-BE49-F238E27FC236}">
                <a16:creationId xmlns:a16="http://schemas.microsoft.com/office/drawing/2014/main" id="{3599FBD1-7CAC-DE45-B78A-6DB2255D4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29BD6-4CDC-B145-AB43-30788670DD22}"/>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2262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BA48-0931-F04C-9F09-108CF21D10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38604F-CBBF-6847-B01A-22C78B6AF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AA4EF0-9C58-254D-85A6-5A7A8E340C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87549D-387C-0549-9717-3B1906E38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037027-11A0-2844-8C76-7C7B16E412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EA249-EC85-A547-B5CC-A9E6C0BAD299}"/>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8" name="Footer Placeholder 7">
            <a:extLst>
              <a:ext uri="{FF2B5EF4-FFF2-40B4-BE49-F238E27FC236}">
                <a16:creationId xmlns:a16="http://schemas.microsoft.com/office/drawing/2014/main" id="{953CFE47-C4FE-DC49-B604-A5C7E4A0E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88F955-3955-1D4C-A8E6-2EA6120BB234}"/>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293240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1F81-0AF8-8045-97DE-1FC5D16CB6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20183F-0BCB-FB4B-BE67-884B1FDA2A72}"/>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4" name="Footer Placeholder 3">
            <a:extLst>
              <a:ext uri="{FF2B5EF4-FFF2-40B4-BE49-F238E27FC236}">
                <a16:creationId xmlns:a16="http://schemas.microsoft.com/office/drawing/2014/main" id="{C1152AC3-3714-A545-8683-C62752B26B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66B28D-3DB2-6C4E-BAAD-1F19694F7C4A}"/>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197351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20D23-6A8C-8D47-B97B-411D1FD0426D}"/>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3" name="Footer Placeholder 2">
            <a:extLst>
              <a:ext uri="{FF2B5EF4-FFF2-40B4-BE49-F238E27FC236}">
                <a16:creationId xmlns:a16="http://schemas.microsoft.com/office/drawing/2014/main" id="{8158BF79-1AA2-2B44-A6AA-5E4CBF6AC3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11AF81-C3F6-E947-B03D-890E745BD9A0}"/>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82996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3DEB-EFDF-7248-A0F9-BD58CCD1F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939A6-9D12-9847-BBAA-734A5C14B5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A61FF9-6DC6-1448-B56E-95C35BA9F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7AD9E-57C6-7E4A-927E-BCEB33EE51A3}"/>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6" name="Footer Placeholder 5">
            <a:extLst>
              <a:ext uri="{FF2B5EF4-FFF2-40B4-BE49-F238E27FC236}">
                <a16:creationId xmlns:a16="http://schemas.microsoft.com/office/drawing/2014/main" id="{59A87AAB-529A-1646-8DC6-8C3E1D39C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FE711-1950-534F-9E3A-90162E11E40F}"/>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60466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E84B-3985-4B43-B860-2813546C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F880D4-309E-C149-95D8-E481301CA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87518C-1955-1A42-B58B-81D93F368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A7CBC-6740-C34C-9165-B517DE3B3BB7}"/>
              </a:ext>
            </a:extLst>
          </p:cNvPr>
          <p:cNvSpPr>
            <a:spLocks noGrp="1"/>
          </p:cNvSpPr>
          <p:nvPr>
            <p:ph type="dt" sz="half" idx="10"/>
          </p:nvPr>
        </p:nvSpPr>
        <p:spPr/>
        <p:txBody>
          <a:bodyPr/>
          <a:lstStyle/>
          <a:p>
            <a:fld id="{C5A727C3-5781-7243-84FC-B396BF302AC6}" type="datetimeFigureOut">
              <a:rPr lang="en-US" smtClean="0"/>
              <a:t>6/15/2021</a:t>
            </a:fld>
            <a:endParaRPr lang="en-US"/>
          </a:p>
        </p:txBody>
      </p:sp>
      <p:sp>
        <p:nvSpPr>
          <p:cNvPr id="6" name="Footer Placeholder 5">
            <a:extLst>
              <a:ext uri="{FF2B5EF4-FFF2-40B4-BE49-F238E27FC236}">
                <a16:creationId xmlns:a16="http://schemas.microsoft.com/office/drawing/2014/main" id="{84816866-5F5A-F840-8228-86DB24BFD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E8FF1-52CC-AE47-92F5-C607718E44CD}"/>
              </a:ext>
            </a:extLst>
          </p:cNvPr>
          <p:cNvSpPr>
            <a:spLocks noGrp="1"/>
          </p:cNvSpPr>
          <p:nvPr>
            <p:ph type="sldNum" sz="quarter" idx="12"/>
          </p:nvPr>
        </p:nvSpPr>
        <p:spPr/>
        <p:txBody>
          <a:bodyPr/>
          <a:lstStyle/>
          <a:p>
            <a:fld id="{D5702233-8281-224B-9E59-3D3A1D4DEAD6}" type="slidenum">
              <a:rPr lang="en-US" smtClean="0"/>
              <a:t>‹#›</a:t>
            </a:fld>
            <a:endParaRPr lang="en-US"/>
          </a:p>
        </p:txBody>
      </p:sp>
    </p:spTree>
    <p:extLst>
      <p:ext uri="{BB962C8B-B14F-4D97-AF65-F5344CB8AC3E}">
        <p14:creationId xmlns:p14="http://schemas.microsoft.com/office/powerpoint/2010/main" val="220569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05DC2-AC04-9044-BDD6-C1D30562A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111E6F-F3BD-424C-8A7B-BFE006727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4E91A-63E1-9845-A60F-BB32DEC30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727C3-5781-7243-84FC-B396BF302AC6}" type="datetimeFigureOut">
              <a:rPr lang="en-US" smtClean="0"/>
              <a:t>6/15/2021</a:t>
            </a:fld>
            <a:endParaRPr lang="en-US"/>
          </a:p>
        </p:txBody>
      </p:sp>
      <p:sp>
        <p:nvSpPr>
          <p:cNvPr id="5" name="Footer Placeholder 4">
            <a:extLst>
              <a:ext uri="{FF2B5EF4-FFF2-40B4-BE49-F238E27FC236}">
                <a16:creationId xmlns:a16="http://schemas.microsoft.com/office/drawing/2014/main" id="{70BFC877-E116-7C4A-A856-00EF544E8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F90393-1944-7B40-8116-93D0BB23B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02233-8281-224B-9E59-3D3A1D4DEAD6}" type="slidenum">
              <a:rPr lang="en-US" smtClean="0"/>
              <a:t>‹#›</a:t>
            </a:fld>
            <a:endParaRPr lang="en-US"/>
          </a:p>
        </p:txBody>
      </p:sp>
    </p:spTree>
    <p:extLst>
      <p:ext uri="{BB962C8B-B14F-4D97-AF65-F5344CB8AC3E}">
        <p14:creationId xmlns:p14="http://schemas.microsoft.com/office/powerpoint/2010/main" val="1263626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94D0B42-BA4D-F445-84D0-A517FA7D7450}"/>
              </a:ext>
            </a:extLst>
          </p:cNvPr>
          <p:cNvPicPr>
            <a:picLocks noChangeAspect="1" noChangeArrowheads="1"/>
          </p:cNvPicPr>
          <p:nvPr/>
        </p:nvPicPr>
        <p:blipFill rotWithShape="1">
          <a:blip r:embed="rId3"/>
          <a:srcRect b="1080"/>
          <a:stretch/>
        </p:blipFill>
        <p:spPr bwMode="auto">
          <a:xfrm>
            <a:off x="0" y="3946022"/>
            <a:ext cx="12191999" cy="2911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B6748B-F269-5046-BF79-E618D5FB9681}"/>
              </a:ext>
            </a:extLst>
          </p:cNvPr>
          <p:cNvSpPr txBox="1"/>
          <p:nvPr/>
        </p:nvSpPr>
        <p:spPr>
          <a:xfrm>
            <a:off x="0" y="1237269"/>
            <a:ext cx="12192000" cy="2015936"/>
          </a:xfrm>
          <a:prstGeom prst="rect">
            <a:avLst/>
          </a:prstGeom>
          <a:noFill/>
        </p:spPr>
        <p:txBody>
          <a:bodyPr wrap="square" rtlCol="0">
            <a:spAutoFit/>
          </a:bodyPr>
          <a:lstStyle/>
          <a:p>
            <a:pPr algn="ctr">
              <a:lnSpc>
                <a:spcPts val="15000"/>
              </a:lnSpc>
            </a:pPr>
            <a:r>
              <a:rPr lang="en-US" sz="14000" b="1" spc="300" dirty="0">
                <a:blipFill dpi="0" rotWithShape="1">
                  <a:blip r:embed="rId3"/>
                  <a:srcRect/>
                  <a:stretch>
                    <a:fillRect/>
                  </a:stretch>
                </a:blipFill>
                <a:latin typeface="Impact" panose="020B0806030902050204" pitchFamily="34" charset="0"/>
                <a:cs typeface="Arial" panose="020B0604020202020204" pitchFamily="34" charset="0"/>
              </a:rPr>
              <a:t>LGBTQ+ PRIDE</a:t>
            </a:r>
            <a:endParaRPr lang="en-US" sz="14000" b="1" spc="300" dirty="0">
              <a:blipFill dpi="0" rotWithShape="1">
                <a:blip r:embed="rId3"/>
                <a:srcRect/>
                <a:stretch>
                  <a:fillRect/>
                </a:stretch>
              </a:blipFill>
              <a:effectLst/>
              <a:latin typeface="Impact" panose="020B080603090205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DE8FB2-2A08-2D46-A988-EFDA3AB05820}"/>
              </a:ext>
            </a:extLst>
          </p:cNvPr>
          <p:cNvSpPr txBox="1"/>
          <p:nvPr/>
        </p:nvSpPr>
        <p:spPr>
          <a:xfrm>
            <a:off x="1" y="4432514"/>
            <a:ext cx="12191998" cy="1938992"/>
          </a:xfrm>
          <a:prstGeom prst="rect">
            <a:avLst/>
          </a:prstGeom>
          <a:noFill/>
        </p:spPr>
        <p:txBody>
          <a:bodyPr wrap="square" rtlCol="0">
            <a:spAutoFit/>
          </a:bodyPr>
          <a:lstStyle/>
          <a:p>
            <a:pPr algn="ctr"/>
            <a:r>
              <a:rPr lang="en-US" sz="7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SRVUSD Resolution</a:t>
            </a:r>
          </a:p>
          <a:p>
            <a:pPr algn="ctr"/>
            <a:r>
              <a:rPr lang="en-US" sz="48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MONTH OF JUNE</a:t>
            </a:r>
          </a:p>
        </p:txBody>
      </p:sp>
    </p:spTree>
    <p:extLst>
      <p:ext uri="{BB962C8B-B14F-4D97-AF65-F5344CB8AC3E}">
        <p14:creationId xmlns:p14="http://schemas.microsoft.com/office/powerpoint/2010/main" val="385988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umbrella, accessory, colorful, parachute&#10;&#10;Description automatically generated">
            <a:extLst>
              <a:ext uri="{FF2B5EF4-FFF2-40B4-BE49-F238E27FC236}">
                <a16:creationId xmlns:a16="http://schemas.microsoft.com/office/drawing/2014/main" id="{9374037D-36A8-FC4E-995D-2FD0C2921A56}"/>
              </a:ext>
            </a:extLst>
          </p:cNvPr>
          <p:cNvPicPr>
            <a:picLocks noChangeAspect="1"/>
          </p:cNvPicPr>
          <p:nvPr/>
        </p:nvPicPr>
        <p:blipFill rotWithShape="1">
          <a:blip r:embed="rId3"/>
          <a:srcRect l="148" t="-284" r="15163" b="21337"/>
          <a:stretch/>
        </p:blipFill>
        <p:spPr>
          <a:xfrm>
            <a:off x="-1747866" y="-24678"/>
            <a:ext cx="14057439" cy="6858000"/>
          </a:xfrm>
          <a:prstGeom prst="rect">
            <a:avLst/>
          </a:prstGeom>
        </p:spPr>
      </p:pic>
      <p:sp>
        <p:nvSpPr>
          <p:cNvPr id="4" name="Rectangle 3">
            <a:extLst>
              <a:ext uri="{FF2B5EF4-FFF2-40B4-BE49-F238E27FC236}">
                <a16:creationId xmlns:a16="http://schemas.microsoft.com/office/drawing/2014/main" id="{C2BA3CB1-4231-A845-86E8-182EE855FBBC}"/>
              </a:ext>
            </a:extLst>
          </p:cNvPr>
          <p:cNvSpPr/>
          <p:nvPr/>
        </p:nvSpPr>
        <p:spPr>
          <a:xfrm>
            <a:off x="4237995" y="-24679"/>
            <a:ext cx="8071578" cy="6858000"/>
          </a:xfrm>
          <a:prstGeom prst="rect">
            <a:avLst/>
          </a:prstGeom>
          <a:solidFill>
            <a:schemeClr val="accent1">
              <a:lumMod val="50000"/>
              <a:alpha val="733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464D729-D874-9A42-BBF2-866381516C11}"/>
              </a:ext>
            </a:extLst>
          </p:cNvPr>
          <p:cNvSpPr txBox="1"/>
          <p:nvPr/>
        </p:nvSpPr>
        <p:spPr>
          <a:xfrm>
            <a:off x="-1267691" y="1175859"/>
            <a:ext cx="4987636" cy="4029501"/>
          </a:xfrm>
          <a:prstGeom prst="rect">
            <a:avLst/>
          </a:prstGeom>
          <a:noFill/>
        </p:spPr>
        <p:txBody>
          <a:bodyPr wrap="square" rtlCol="0">
            <a:spAutoFit/>
          </a:bodyPr>
          <a:lstStyle/>
          <a:p>
            <a:pPr algn="r">
              <a:lnSpc>
                <a:spcPct val="150000"/>
              </a:lnSpc>
            </a:pPr>
            <a:r>
              <a:rPr lang="en-US" sz="4400" b="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OUR STUDENTS SUCCEED WHEN WE</a:t>
            </a:r>
            <a:endParaRPr lang="en-US" sz="4400" b="1" i="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5B6748B-F269-5046-BF79-E618D5FB9681}"/>
              </a:ext>
            </a:extLst>
          </p:cNvPr>
          <p:cNvSpPr txBox="1"/>
          <p:nvPr/>
        </p:nvSpPr>
        <p:spPr>
          <a:xfrm>
            <a:off x="4698004" y="1175859"/>
            <a:ext cx="7611570" cy="5045164"/>
          </a:xfrm>
          <a:prstGeom prst="rect">
            <a:avLst/>
          </a:prstGeom>
          <a:noFill/>
        </p:spPr>
        <p:txBody>
          <a:bodyPr wrap="square" rtlCol="0">
            <a:spAutoFit/>
          </a:bodyPr>
          <a:lstStyle/>
          <a:p>
            <a:pPr>
              <a:lnSpc>
                <a:spcPct val="150000"/>
              </a:lnSpc>
            </a:pPr>
            <a:r>
              <a:rPr lang="en-US" sz="4400" i="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Celebrate</a:t>
            </a:r>
            <a:r>
              <a:rPr lang="en-US" sz="4400"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sz="4400" b="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DIVERSITY</a:t>
            </a:r>
          </a:p>
          <a:p>
            <a:pPr>
              <a:lnSpc>
                <a:spcPct val="150000"/>
              </a:lnSpc>
            </a:pPr>
            <a:r>
              <a:rPr lang="en-US" sz="4400" i="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Commit to </a:t>
            </a:r>
            <a:r>
              <a:rPr lang="en-US" sz="4400" b="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EQUITY</a:t>
            </a:r>
          </a:p>
          <a:p>
            <a:pPr>
              <a:lnSpc>
                <a:spcPct val="150000"/>
              </a:lnSpc>
            </a:pPr>
            <a:r>
              <a:rPr lang="en-US" sz="4400" i="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Embrace </a:t>
            </a:r>
            <a:r>
              <a:rPr lang="en-US" sz="4400" b="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INCLUSION</a:t>
            </a:r>
          </a:p>
          <a:p>
            <a:pPr>
              <a:lnSpc>
                <a:spcPct val="150000"/>
              </a:lnSpc>
            </a:pPr>
            <a:r>
              <a:rPr lang="en-US" sz="4400" i="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Empower </a:t>
            </a:r>
            <a:r>
              <a:rPr lang="en-US" sz="4400" b="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BELONGING</a:t>
            </a:r>
          </a:p>
          <a:p>
            <a:pPr algn="ctr">
              <a:lnSpc>
                <a:spcPct val="150000"/>
              </a:lnSpc>
            </a:pPr>
            <a:endParaRPr lang="en-US" sz="4400" i="1" spc="3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05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8B5470B-56BE-9644-A182-D165F5C772F8}"/>
              </a:ext>
            </a:extLst>
          </p:cNvPr>
          <p:cNvPicPr>
            <a:picLocks noChangeAspect="1" noChangeArrowheads="1"/>
          </p:cNvPicPr>
          <p:nvPr/>
        </p:nvPicPr>
        <p:blipFill rotWithShape="1">
          <a:blip r:embed="rId3"/>
          <a:srcRect t="12595" b="143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2BA3CB1-4231-A845-86E8-182EE855FBBC}"/>
              </a:ext>
            </a:extLst>
          </p:cNvPr>
          <p:cNvSpPr/>
          <p:nvPr/>
        </p:nvSpPr>
        <p:spPr>
          <a:xfrm>
            <a:off x="0" y="4400644"/>
            <a:ext cx="12192000" cy="2457355"/>
          </a:xfrm>
          <a:prstGeom prst="rect">
            <a:avLst/>
          </a:prstGeom>
          <a:solidFill>
            <a:schemeClr val="accent1">
              <a:lumMod val="50000"/>
              <a:alpha val="733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464D729-D874-9A42-BBF2-866381516C11}"/>
              </a:ext>
            </a:extLst>
          </p:cNvPr>
          <p:cNvSpPr txBox="1"/>
          <p:nvPr/>
        </p:nvSpPr>
        <p:spPr>
          <a:xfrm>
            <a:off x="1" y="4437716"/>
            <a:ext cx="12191998" cy="763094"/>
          </a:xfrm>
          <a:prstGeom prst="rect">
            <a:avLst/>
          </a:prstGeom>
          <a:noFill/>
        </p:spPr>
        <p:txBody>
          <a:bodyPr wrap="square" rtlCol="0">
            <a:spAutoFit/>
          </a:bodyPr>
          <a:lstStyle/>
          <a:p>
            <a:pPr algn="ctr">
              <a:lnSpc>
                <a:spcPct val="120000"/>
              </a:lnSpc>
            </a:pPr>
            <a:r>
              <a:rPr lang="en-US" sz="40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PROGRESS PRIDE FLAG</a:t>
            </a:r>
            <a:endParaRPr lang="en-US" sz="4000" i="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6F23A59-90B6-CE4B-B547-0395D9A6E0D0}"/>
              </a:ext>
            </a:extLst>
          </p:cNvPr>
          <p:cNvSpPr txBox="1"/>
          <p:nvPr/>
        </p:nvSpPr>
        <p:spPr>
          <a:xfrm>
            <a:off x="164592" y="5156667"/>
            <a:ext cx="11832335" cy="1508105"/>
          </a:xfrm>
          <a:prstGeom prst="rect">
            <a:avLst/>
          </a:prstGeom>
          <a:noFill/>
        </p:spPr>
        <p:txBody>
          <a:bodyPr wrap="square" rtlCol="0">
            <a:spAutoFit/>
          </a:bodyPr>
          <a:lstStyle/>
          <a:p>
            <a:pPr algn="ctr"/>
            <a:r>
              <a:rPr lang="en-US" sz="2300" dirty="0">
                <a:solidFill>
                  <a:schemeClr val="bg1"/>
                </a:solidFill>
              </a:rPr>
              <a:t>Designed by Daniel Quasar in 2018, the Progress Pride Flag adds five arrow-shaped lines to the six-colored Rainbow Flag, placing a greater emphasis on inclusion and progress. This flag includes black and brown lines to represent LGBTQ+ people of color — whose activism inspired the very first Pride — along with pink, light blue and white, which represent transgender identities.</a:t>
            </a:r>
          </a:p>
        </p:txBody>
      </p:sp>
    </p:spTree>
    <p:extLst>
      <p:ext uri="{BB962C8B-B14F-4D97-AF65-F5344CB8AC3E}">
        <p14:creationId xmlns:p14="http://schemas.microsoft.com/office/powerpoint/2010/main" val="229586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B6748B-F269-5046-BF79-E618D5FB9681}"/>
              </a:ext>
            </a:extLst>
          </p:cNvPr>
          <p:cNvSpPr txBox="1"/>
          <p:nvPr/>
        </p:nvSpPr>
        <p:spPr>
          <a:xfrm>
            <a:off x="0" y="4784149"/>
            <a:ext cx="12192000" cy="2015936"/>
          </a:xfrm>
          <a:prstGeom prst="rect">
            <a:avLst/>
          </a:prstGeom>
          <a:noFill/>
        </p:spPr>
        <p:txBody>
          <a:bodyPr wrap="square" rtlCol="0">
            <a:spAutoFit/>
          </a:bodyPr>
          <a:lstStyle/>
          <a:p>
            <a:pPr algn="ctr">
              <a:lnSpc>
                <a:spcPts val="15000"/>
              </a:lnSpc>
            </a:pPr>
            <a:r>
              <a:rPr lang="en-US" sz="15000" b="1" spc="300" dirty="0">
                <a:blipFill dpi="0" rotWithShape="1">
                  <a:blip r:embed="rId3"/>
                  <a:srcRect/>
                  <a:stretch>
                    <a:fillRect/>
                  </a:stretch>
                </a:blipFill>
                <a:latin typeface="Impact" panose="020B0806030902050204" pitchFamily="34" charset="0"/>
                <a:cs typeface="Arial" panose="020B0604020202020204" pitchFamily="34" charset="0"/>
              </a:rPr>
              <a:t>THANK YOU!</a:t>
            </a:r>
            <a:endParaRPr lang="en-US" sz="15000" b="1" spc="300" dirty="0">
              <a:blipFill dpi="0" rotWithShape="1">
                <a:blip r:embed="rId3"/>
                <a:srcRect/>
                <a:stretch>
                  <a:fillRect/>
                </a:stretch>
              </a:blipFill>
              <a:effectLst/>
              <a:latin typeface="Impact" panose="020B080603090205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A74A5F5-7E69-8E4B-ADDC-50D128738838}"/>
              </a:ext>
            </a:extLst>
          </p:cNvPr>
          <p:cNvPicPr>
            <a:picLocks noChangeAspect="1"/>
          </p:cNvPicPr>
          <p:nvPr/>
        </p:nvPicPr>
        <p:blipFill rotWithShape="1">
          <a:blip r:embed="rId4"/>
          <a:srcRect t="16170" r="3877" b="23315"/>
          <a:stretch/>
        </p:blipFill>
        <p:spPr>
          <a:xfrm>
            <a:off x="-22905" y="-1"/>
            <a:ext cx="12214905" cy="4317167"/>
          </a:xfrm>
          <a:prstGeom prst="rect">
            <a:avLst/>
          </a:prstGeom>
        </p:spPr>
      </p:pic>
    </p:spTree>
    <p:extLst>
      <p:ext uri="{BB962C8B-B14F-4D97-AF65-F5344CB8AC3E}">
        <p14:creationId xmlns:p14="http://schemas.microsoft.com/office/powerpoint/2010/main" val="288229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8B5470B-56BE-9644-A182-D165F5C772F8}"/>
              </a:ext>
            </a:extLst>
          </p:cNvPr>
          <p:cNvPicPr>
            <a:picLocks noChangeAspect="1" noChangeArrowheads="1"/>
          </p:cNvPicPr>
          <p:nvPr/>
        </p:nvPicPr>
        <p:blipFill>
          <a:blip r:embed="rId3"/>
          <a:srcRect l="26" r="26"/>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2BA3CB1-4231-A845-86E8-182EE855FBBC}"/>
              </a:ext>
            </a:extLst>
          </p:cNvPr>
          <p:cNvSpPr/>
          <p:nvPr/>
        </p:nvSpPr>
        <p:spPr>
          <a:xfrm>
            <a:off x="0" y="1627632"/>
            <a:ext cx="12192000" cy="3602736"/>
          </a:xfrm>
          <a:prstGeom prst="rect">
            <a:avLst/>
          </a:prstGeom>
          <a:solidFill>
            <a:schemeClr val="accent1">
              <a:lumMod val="50000"/>
              <a:alpha val="733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464D729-D874-9A42-BBF2-866381516C11}"/>
              </a:ext>
            </a:extLst>
          </p:cNvPr>
          <p:cNvSpPr txBox="1"/>
          <p:nvPr/>
        </p:nvSpPr>
        <p:spPr>
          <a:xfrm>
            <a:off x="1473541" y="1852030"/>
            <a:ext cx="9244915" cy="3153940"/>
          </a:xfrm>
          <a:prstGeom prst="rect">
            <a:avLst/>
          </a:prstGeom>
          <a:noFill/>
        </p:spPr>
        <p:txBody>
          <a:bodyPr wrap="square" rtlCol="0">
            <a:spAutoFit/>
          </a:bodyPr>
          <a:lstStyle/>
          <a:p>
            <a:pPr algn="ctr">
              <a:lnSpc>
                <a:spcPct val="120000"/>
              </a:lnSpc>
            </a:pP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“All young people, regardless of their sexual orientation or identity, deserve a safe and supportive environment in which to achieve their full potential.”</a:t>
            </a:r>
            <a:b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2400" i="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Harvey Milk</a:t>
            </a:r>
          </a:p>
        </p:txBody>
      </p:sp>
    </p:spTree>
    <p:extLst>
      <p:ext uri="{BB962C8B-B14F-4D97-AF65-F5344CB8AC3E}">
        <p14:creationId xmlns:p14="http://schemas.microsoft.com/office/powerpoint/2010/main" val="331100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363</Words>
  <Application>Microsoft Office PowerPoint</Application>
  <PresentationFormat>Widescreen</PresentationFormat>
  <Paragraphs>35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Fischer, Cindy [EC]</cp:lastModifiedBy>
  <cp:revision>14</cp:revision>
  <dcterms:created xsi:type="dcterms:W3CDTF">2021-06-15T03:56:21Z</dcterms:created>
  <dcterms:modified xsi:type="dcterms:W3CDTF">2021-06-15T20:41:17Z</dcterms:modified>
</cp:coreProperties>
</file>